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1"/>
  </p:notesMasterIdLst>
  <p:handoutMasterIdLst>
    <p:handoutMasterId r:id="rId22"/>
  </p:handoutMasterIdLst>
  <p:sldIdLst>
    <p:sldId id="1865" r:id="rId5"/>
    <p:sldId id="1869" r:id="rId6"/>
    <p:sldId id="1866" r:id="rId7"/>
    <p:sldId id="1870" r:id="rId8"/>
    <p:sldId id="1873" r:id="rId9"/>
    <p:sldId id="1876" r:id="rId10"/>
    <p:sldId id="1875" r:id="rId11"/>
    <p:sldId id="1878" r:id="rId12"/>
    <p:sldId id="1879" r:id="rId13"/>
    <p:sldId id="1880" r:id="rId14"/>
    <p:sldId id="1881" r:id="rId15"/>
    <p:sldId id="1882" r:id="rId16"/>
    <p:sldId id="1883" r:id="rId17"/>
    <p:sldId id="1884" r:id="rId18"/>
    <p:sldId id="1886" r:id="rId19"/>
    <p:sldId id="1888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9"/>
            <p14:sldId id="1866"/>
            <p14:sldId id="1870"/>
            <p14:sldId id="1873"/>
            <p14:sldId id="1876"/>
            <p14:sldId id="1875"/>
            <p14:sldId id="1878"/>
            <p14:sldId id="1879"/>
            <p14:sldId id="1880"/>
            <p14:sldId id="1881"/>
            <p14:sldId id="1882"/>
            <p14:sldId id="1883"/>
            <p14:sldId id="1884"/>
            <p14:sldId id="1886"/>
            <p14:sldId id="18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00"/>
    <a:srgbClr val="FF2625"/>
    <a:srgbClr val="007788"/>
    <a:srgbClr val="297C2A"/>
    <a:srgbClr val="FE4387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73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2/14/2025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980" y="2246506"/>
            <a:ext cx="7442791" cy="1325563"/>
          </a:xfr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accent3"/>
                </a:solidFill>
              </a:rPr>
              <a:t>CRM </a:t>
            </a:r>
            <a:r>
              <a:rPr lang="en-US" sz="6600" dirty="0">
                <a:solidFill>
                  <a:srgbClr val="92D050"/>
                </a:solidFill>
              </a:rPr>
              <a:t>ANALYTICS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74BB942-8FED-EF5A-035F-C2B5F184BA46}"/>
              </a:ext>
            </a:extLst>
          </p:cNvPr>
          <p:cNvSpPr txBox="1">
            <a:spLocks/>
          </p:cNvSpPr>
          <p:nvPr/>
        </p:nvSpPr>
        <p:spPr>
          <a:xfrm>
            <a:off x="8802542" y="5158820"/>
            <a:ext cx="33894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800" dirty="0">
                <a:solidFill>
                  <a:srgbClr val="92D050"/>
                </a:solidFill>
              </a:rPr>
              <a:t>By:</a:t>
            </a:r>
          </a:p>
          <a:p>
            <a:pPr fontAlgn="auto">
              <a:spcAft>
                <a:spcPts val="0"/>
              </a:spcAft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Anuja Bharat Pawar</a:t>
            </a:r>
          </a:p>
          <a:p>
            <a:pPr fontAlgn="auto">
              <a:spcAft>
                <a:spcPts val="0"/>
              </a:spcAft>
            </a:pPr>
            <a:r>
              <a:rPr lang="en-IN" sz="1800" i="0" dirty="0">
                <a:solidFill>
                  <a:srgbClr val="92D050"/>
                </a:solidFill>
                <a:effectLst/>
                <a:latin typeface="+mj-lt"/>
              </a:rPr>
              <a:t>Govardhan kowdiki</a:t>
            </a:r>
            <a:endParaRPr lang="en-US" sz="1800" i="0" dirty="0">
              <a:solidFill>
                <a:srgbClr val="92D050"/>
              </a:solidFill>
              <a:effectLst/>
              <a:latin typeface="+mj-lt"/>
            </a:endParaRPr>
          </a:p>
          <a:p>
            <a:pPr fontAlgn="auto">
              <a:spcAft>
                <a:spcPts val="0"/>
              </a:spcAft>
            </a:pPr>
            <a:r>
              <a:rPr lang="en-IN" sz="1800" i="0" dirty="0">
                <a:solidFill>
                  <a:srgbClr val="FFFF00"/>
                </a:solidFill>
                <a:effectLst/>
                <a:latin typeface="+mj-lt"/>
              </a:rPr>
              <a:t>Abhishek Kumar Prasad</a:t>
            </a:r>
            <a:endParaRPr lang="en-US" sz="1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A24FD-6FCC-4AC2-CDC8-716C0324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309975"/>
            <a:ext cx="9141397" cy="615553"/>
          </a:xfrm>
        </p:spPr>
        <p:txBody>
          <a:bodyPr/>
          <a:lstStyle/>
          <a:p>
            <a:r>
              <a:rPr lang="en-US" dirty="0"/>
              <a:t>POWERBI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4A3B4-D08C-D5BB-314C-E86BCE99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57740" cy="53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5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BE7F4-AEB9-48B6-DB00-593271E5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274116"/>
            <a:ext cx="9141397" cy="615553"/>
          </a:xfrm>
        </p:spPr>
        <p:txBody>
          <a:bodyPr/>
          <a:lstStyle/>
          <a:p>
            <a:r>
              <a:rPr lang="en-US" dirty="0"/>
              <a:t>TABLEAU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66CC1-1D8A-51DC-0600-B0813665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5AB6C4-9F10-C6FC-BBB8-A1930FCD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724" y="5333881"/>
            <a:ext cx="9141397" cy="615553"/>
          </a:xfrm>
        </p:spPr>
        <p:txBody>
          <a:bodyPr/>
          <a:lstStyle/>
          <a:p>
            <a:r>
              <a:rPr lang="en-US" dirty="0"/>
              <a:t>TABLEAU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1C6A2-00FA-8F2E-2E77-37D9FEA7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06B0E-5B6E-E9EA-C9F3-772AD894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54" y="5262163"/>
            <a:ext cx="9141397" cy="615553"/>
          </a:xfrm>
        </p:spPr>
        <p:txBody>
          <a:bodyPr/>
          <a:lstStyle/>
          <a:p>
            <a:r>
              <a:rPr lang="en-US" dirty="0"/>
              <a:t>SQL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26798-C353-D5A0-D411-E4B04322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356846" cy="5127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86C15-5D5A-8875-B80B-D6BDBB96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82" y="0"/>
            <a:ext cx="7685741" cy="2695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C5727-5FE9-3579-0544-47F7FEE7D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682" y="2779060"/>
            <a:ext cx="7793317" cy="23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3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C7A74-19E4-2829-B736-E3110D0D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01" y="5280093"/>
            <a:ext cx="9141397" cy="615553"/>
          </a:xfrm>
        </p:spPr>
        <p:txBody>
          <a:bodyPr/>
          <a:lstStyle/>
          <a:p>
            <a:r>
              <a:rPr lang="en-US" dirty="0"/>
              <a:t>SQL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3CD85-15EA-749B-466A-86829A0A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2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EE89DF-F50B-FCD2-C438-4F5D90F71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75" y="952106"/>
            <a:ext cx="8205695" cy="4524867"/>
          </a:xfrm>
        </p:spPr>
        <p:txBody>
          <a:bodyPr>
            <a:normAutofit/>
          </a:bodyPr>
          <a:lstStyle/>
          <a:p>
            <a:r>
              <a:rPr lang="en-US" sz="4000" b="1" dirty="0"/>
              <a:t>Key Insights</a:t>
            </a:r>
          </a:p>
          <a:p>
            <a:r>
              <a:rPr lang="en-US" b="1" dirty="0"/>
              <a:t>Key Takeaways from the CRM Analytics Project</a:t>
            </a:r>
          </a:p>
          <a:p>
            <a:r>
              <a:rPr lang="en-US" b="1" dirty="0"/>
              <a:t>🔹 1. Data-Driven Decision Making</a:t>
            </a:r>
          </a:p>
          <a:p>
            <a:r>
              <a:rPr lang="en-US" b="1" dirty="0"/>
              <a:t>🔹 2. Sales Performance Evaluation</a:t>
            </a:r>
          </a:p>
          <a:p>
            <a:r>
              <a:rPr lang="en-US" b="1" dirty="0"/>
              <a:t>🔹 3. Lead Management Optimization</a:t>
            </a:r>
          </a:p>
          <a:p>
            <a:r>
              <a:rPr lang="en-US" b="1" dirty="0"/>
              <a:t>🔹 4. Integration of Multiple BI Tools</a:t>
            </a:r>
          </a:p>
          <a:p>
            <a:r>
              <a:rPr lang="en-US" b="1" dirty="0"/>
              <a:t>🔹 5. Forecasting and Trend Analysis</a:t>
            </a:r>
          </a:p>
          <a:p>
            <a:r>
              <a:rPr lang="en-US" b="1" dirty="0"/>
              <a:t>🔹 6. Enhancing Stakeholder Insights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420DB-3857-ED8F-1521-E6E3279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Orange and White Theme PowerPoint Template">
            <a:extLst>
              <a:ext uri="{FF2B5EF4-FFF2-40B4-BE49-F238E27FC236}">
                <a16:creationId xmlns:a16="http://schemas.microsoft.com/office/drawing/2014/main" id="{068BEA96-40E1-6FF2-FA26-B8CB7F06A39A}"/>
              </a:ext>
            </a:extLst>
          </p:cNvPr>
          <p:cNvSpPr>
            <a:spLocks noGrp="1" noChangeAspect="1" noChangeArrowheads="1"/>
          </p:cNvSpPr>
          <p:nvPr>
            <p:ph type="body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6" name="Picture 8" descr="Free Google Thank You Slide &amp; PowerPoint Templates">
            <a:extLst>
              <a:ext uri="{FF2B5EF4-FFF2-40B4-BE49-F238E27FC236}">
                <a16:creationId xmlns:a16="http://schemas.microsoft.com/office/drawing/2014/main" id="{2F1AA832-0BAA-4E83-D362-B7ADD83C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92151"/>
            <a:ext cx="10417629" cy="6399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INDEX</a:t>
            </a:r>
          </a:p>
        </p:txBody>
      </p:sp>
      <p:graphicFrame>
        <p:nvGraphicFramePr>
          <p:cNvPr id="7" name="Group 85">
            <a:extLst>
              <a:ext uri="{FF2B5EF4-FFF2-40B4-BE49-F238E27FC236}">
                <a16:creationId xmlns:a16="http://schemas.microsoft.com/office/drawing/2014/main" id="{AD3D3348-39B0-440D-88BE-1A8FA9891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524542"/>
              </p:ext>
            </p:extLst>
          </p:nvPr>
        </p:nvGraphicFramePr>
        <p:xfrm>
          <a:off x="363895" y="2124269"/>
          <a:ext cx="9874897" cy="2834640"/>
        </p:xfrm>
        <a:graphic>
          <a:graphicData uri="http://schemas.openxmlformats.org/drawingml/2006/table">
            <a:tbl>
              <a:tblPr firstRow="1"/>
              <a:tblGrid>
                <a:gridCol w="1651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26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nd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3rd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Summary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KPI list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Excel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Tableau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PowerBI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SQL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 of project</a:t>
                      </a: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KPI’s used 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Excel Dashboard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Tableau Dashboard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PowerBI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Dashboard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SQL Queries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6A234D-473A-7B42-8293-38190CA31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825444"/>
              </p:ext>
            </p:extLst>
          </p:nvPr>
        </p:nvGraphicFramePr>
        <p:xfrm>
          <a:off x="10236460" y="2124269"/>
          <a:ext cx="1542661" cy="2834640"/>
        </p:xfrm>
        <a:graphic>
          <a:graphicData uri="http://schemas.openxmlformats.org/drawingml/2006/table">
            <a:tbl>
              <a:tblPr firstRow="1"/>
              <a:tblGrid>
                <a:gridCol w="1542661">
                  <a:extLst>
                    <a:ext uri="{9D8B030D-6E8A-4147-A177-3AD203B41FA5}">
                      <a16:colId xmlns:a16="http://schemas.microsoft.com/office/drawing/2014/main" val="137082295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7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 Event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1908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Key insights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69301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Key points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96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7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617306"/>
            <a:ext cx="7175241" cy="4970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This CRM Analytics project focused on developing </a:t>
            </a:r>
            <a:r>
              <a:rPr lang="en-US" sz="2000" b="1" dirty="0">
                <a:latin typeface="Book Antiqua" panose="02040602050305030304" pitchFamily="18" charset="0"/>
              </a:rPr>
              <a:t>Report Analytics &amp; Dashboard Analytics</a:t>
            </a:r>
            <a:r>
              <a:rPr lang="en-US" sz="2000" dirty="0">
                <a:latin typeface="Book Antiqua" panose="02040602050305030304" pitchFamily="18" charset="0"/>
              </a:rPr>
              <a:t> for stakeholders using </a:t>
            </a:r>
            <a:r>
              <a:rPr lang="en-US" sz="2000" b="1" dirty="0">
                <a:latin typeface="Book Antiqua" panose="02040602050305030304" pitchFamily="18" charset="0"/>
              </a:rPr>
              <a:t>Excel, SQL, Tableau, and Power BI</a:t>
            </a:r>
            <a:r>
              <a:rPr lang="en-US" sz="2000" dirty="0">
                <a:latin typeface="Book Antiqua" panose="0204060205030503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Book Antiqua" panose="02040602050305030304" pitchFamily="18" charset="0"/>
              </a:rPr>
              <a:t>Created an Excel dashboard based on provided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Book Antiqua" panose="02040602050305030304" pitchFamily="18" charset="0"/>
              </a:rPr>
              <a:t>Integrated SQL by loading data into a Supply Chain schema.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Book Antiqua" panose="02040602050305030304" pitchFamily="18" charset="0"/>
              </a:rPr>
              <a:t>Connected SQL database to Tableau and Power BI for data modelling and necessary joins.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Book Antiqua" panose="02040602050305030304" pitchFamily="18" charset="0"/>
              </a:rPr>
              <a:t>Built interactive dashboards analyzing key metrics (opportunity trends, conversion rates, win/loss rates, and lead performance).</a:t>
            </a:r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546" y="291755"/>
            <a:ext cx="6955735" cy="1189038"/>
          </a:xfrm>
        </p:spPr>
        <p:txBody>
          <a:bodyPr>
            <a:normAutofit fontScale="90000"/>
          </a:bodyPr>
          <a:lstStyle/>
          <a:p>
            <a:r>
              <a:rPr lang="en-IN" dirty="0"/>
              <a:t>KPIs List</a:t>
            </a:r>
            <a:br>
              <a:rPr lang="en-IN" dirty="0"/>
            </a:br>
            <a:r>
              <a:rPr lang="en-IN" sz="3600" dirty="0"/>
              <a:t>Opportunity Dashboard KPIs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0094" y="1904999"/>
            <a:ext cx="7847106" cy="4866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cs typeface="Arial" panose="020B0604020202020204" pitchFamily="34" charset="0"/>
              </a:rPr>
              <a:t>📌 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Active Opportunities</a:t>
            </a:r>
          </a:p>
          <a:p>
            <a:r>
              <a:rPr lang="en-GB" b="0" dirty="0">
                <a:cs typeface="Arial" panose="020B0604020202020204" pitchFamily="34" charset="0"/>
              </a:rPr>
              <a:t>Tracks the number of open and ongoing sales opportunities.</a:t>
            </a:r>
            <a:endParaRPr lang="en-US" b="0" dirty="0"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📌 Conversion Rate</a:t>
            </a:r>
          </a:p>
          <a:p>
            <a:r>
              <a:rPr lang="en-GB" b="0" dirty="0">
                <a:cs typeface="Arial" panose="020B0604020202020204" pitchFamily="34" charset="0"/>
              </a:rPr>
              <a:t>Checks how well opportunities turn into deals and points out ways to improve, like better follow-ups or pricing changes.</a:t>
            </a:r>
            <a:endParaRPr lang="en-US" b="0" dirty="0">
              <a:cs typeface="Arial" panose="020B0604020202020204" pitchFamily="34" charset="0"/>
            </a:endParaRPr>
          </a:p>
          <a:p>
            <a:r>
              <a:rPr lang="en-US" b="0" dirty="0">
                <a:cs typeface="Arial" panose="020B0604020202020204" pitchFamily="34" charset="0"/>
              </a:rPr>
              <a:t>📌 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Win Rate</a:t>
            </a:r>
          </a:p>
          <a:p>
            <a:r>
              <a:rPr lang="en-GB" b="0" dirty="0">
                <a:cs typeface="Arial" panose="020B0604020202020204" pitchFamily="34" charset="0"/>
              </a:rPr>
              <a:t>Monitors the percentage of opportunities that turn into successful deals.</a:t>
            </a:r>
            <a:endParaRPr lang="en-US" b="0" dirty="0"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📌 Loss Rate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26465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Provides insights into why deals are lost (e.g., pricing issues, lack of follow-up, or strong competition).Helps refine strategies to reduce losses and improve future conversions.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26465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247" y="125506"/>
            <a:ext cx="8086165" cy="6586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📌 Trend Analysis</a:t>
            </a: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Expected vs Forecast Revenue compared projected revenue with actual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Active vs Total Opportunities helped measure how many deals were actively pursued compared to the total number of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Closed Won vs Total Opportunities showed how successful the team was at closing deals relative to the total number of leads.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Closed Won vs Total Closed measured the proportion of successful deals out of all deals that were concluded (won or lost).</a:t>
            </a:r>
          </a:p>
          <a:p>
            <a:r>
              <a:rPr lang="en-US" dirty="0">
                <a:solidFill>
                  <a:srgbClr val="C00000"/>
                </a:solidFill>
              </a:rPr>
              <a:t>📌 Expected Amount by Opportunity Type</a:t>
            </a:r>
          </a:p>
          <a:p>
            <a:r>
              <a:rPr lang="en-GB" b="0" dirty="0"/>
              <a:t>Organizes opportunities by type and revenue so sales teams focus on big deals while managing smaller ones too</a:t>
            </a:r>
            <a:r>
              <a:rPr lang="en-US" b="0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📌 Opportunities by Industry</a:t>
            </a:r>
          </a:p>
          <a:p>
            <a:r>
              <a:rPr lang="en-GB" b="0" dirty="0"/>
              <a:t>Tracks industry-specific trends in sales cycles, demand, and pricing.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34254B-4837-4E59-8D24-1990800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474" y="607521"/>
            <a:ext cx="6955735" cy="1189038"/>
          </a:xfrm>
        </p:spPr>
        <p:txBody>
          <a:bodyPr>
            <a:normAutofit/>
          </a:bodyPr>
          <a:lstStyle/>
          <a:p>
            <a:r>
              <a:rPr lang="en-IN" sz="3200" dirty="0"/>
              <a:t>Lead Dashboard KPIs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401" y="1128321"/>
            <a:ext cx="7930777" cy="565897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69000"/>
                </a:solidFill>
              </a:rPr>
              <a:t>📌 Total Leads</a:t>
            </a:r>
          </a:p>
          <a:p>
            <a:r>
              <a:rPr lang="en-GB" b="0" dirty="0"/>
              <a:t>This tracks how many potential customers the business is attracting.</a:t>
            </a:r>
            <a:endParaRPr lang="en-US" b="0" dirty="0"/>
          </a:p>
          <a:p>
            <a:r>
              <a:rPr lang="en-US" dirty="0">
                <a:solidFill>
                  <a:srgbClr val="F69000"/>
                </a:solidFill>
              </a:rPr>
              <a:t>📌 Expected Amount from Converted Leads</a:t>
            </a:r>
          </a:p>
          <a:p>
            <a:r>
              <a:rPr lang="en-GB" b="0" dirty="0"/>
              <a:t>This measures how much revenue can be expected from leads that convert into customers, helping businesses focus on the most valuable prospects</a:t>
            </a:r>
            <a:r>
              <a:rPr lang="en-US" b="0" dirty="0"/>
              <a:t>.</a:t>
            </a:r>
          </a:p>
          <a:p>
            <a:r>
              <a:rPr lang="en-US" dirty="0">
                <a:solidFill>
                  <a:srgbClr val="F69000"/>
                </a:solidFill>
              </a:rPr>
              <a:t>📌 Conversion Rate</a:t>
            </a:r>
          </a:p>
          <a:p>
            <a:r>
              <a:rPr lang="en-US" b="0" dirty="0"/>
              <a:t>A lead conversion rate measures how well leads turn into paying customers.</a:t>
            </a:r>
          </a:p>
          <a:p>
            <a:r>
              <a:rPr lang="en-US" b="0" dirty="0"/>
              <a:t> 📌 </a:t>
            </a:r>
            <a:r>
              <a:rPr lang="en-US" dirty="0">
                <a:solidFill>
                  <a:srgbClr val="F69000"/>
                </a:solidFill>
              </a:rPr>
              <a:t>Converted Accounts &amp; Opportunities</a:t>
            </a:r>
          </a:p>
          <a:p>
            <a:r>
              <a:rPr lang="en-GB" b="0" dirty="0"/>
              <a:t>This shows how many leads turn into real customers or sales chances and helps businesses see if their follow-up process is working well.</a:t>
            </a:r>
            <a:endParaRPr lang="en-US" b="0" dirty="0"/>
          </a:p>
          <a:p>
            <a:r>
              <a:rPr lang="en-US" sz="1800" b="1" dirty="0"/>
              <a:t>📌 </a:t>
            </a:r>
            <a:r>
              <a:rPr lang="en-US" sz="1800" b="1" dirty="0">
                <a:solidFill>
                  <a:srgbClr val="F69000"/>
                </a:solidFill>
              </a:rPr>
              <a:t>Lead Analysis Metrics</a:t>
            </a:r>
          </a:p>
          <a:p>
            <a:r>
              <a:rPr lang="en-GB" sz="1800" b="0" dirty="0"/>
              <a:t>Leads by Source: Finds out which platforms (like social media or email) are bringing in the best leads.</a:t>
            </a:r>
          </a:p>
          <a:p>
            <a:r>
              <a:rPr lang="en-GB" sz="1800" b="0" dirty="0"/>
              <a:t>Leads by Industry: Helps identify which industries are most interested in the product or service.</a:t>
            </a:r>
          </a:p>
          <a:p>
            <a:r>
              <a:rPr lang="en-GB" sz="1800" b="0" dirty="0"/>
              <a:t>Leads by Stage: Shows how leads move through the sales process, helping to find and fix any delays or problems.</a:t>
            </a:r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42" y="5160563"/>
            <a:ext cx="9141397" cy="615553"/>
          </a:xfrm>
        </p:spPr>
        <p:txBody>
          <a:bodyPr>
            <a:normAutofit/>
          </a:bodyPr>
          <a:lstStyle/>
          <a:p>
            <a:r>
              <a:rPr lang="en-US" dirty="0"/>
              <a:t>EXCEL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FBC88-3BE4-A71D-7E86-3F1172E5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1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C826A-5800-C3D3-C691-784B770AA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148610"/>
            <a:ext cx="9141397" cy="615553"/>
          </a:xfrm>
        </p:spPr>
        <p:txBody>
          <a:bodyPr/>
          <a:lstStyle/>
          <a:p>
            <a:r>
              <a:rPr lang="en-US" dirty="0"/>
              <a:t>EXCEL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BB75-40A6-1F58-B843-23FA5065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AD753-F2F0-83F1-E561-02DF041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30" y="5208375"/>
            <a:ext cx="9141397" cy="615553"/>
          </a:xfrm>
        </p:spPr>
        <p:txBody>
          <a:bodyPr/>
          <a:lstStyle/>
          <a:p>
            <a:r>
              <a:rPr lang="en-US" dirty="0"/>
              <a:t>POWERBI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3046-C5E7-AFB8-8B6E-E4AFDB41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41" y="-1"/>
            <a:ext cx="12257741" cy="51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878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229</TotalTime>
  <Words>567</Words>
  <Application>Microsoft Office PowerPoint</Application>
  <PresentationFormat>Widescreen</PresentationFormat>
  <Paragraphs>84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 Antiqua</vt:lpstr>
      <vt:lpstr>Segoe UI</vt:lpstr>
      <vt:lpstr>2_Office Theme</vt:lpstr>
      <vt:lpstr>CRM ANALYTICS</vt:lpstr>
      <vt:lpstr>INDEX</vt:lpstr>
      <vt:lpstr>Introduction</vt:lpstr>
      <vt:lpstr>KPIs List Opportunity Dashboard KPIs </vt:lpstr>
      <vt:lpstr>PowerPoint Presentation</vt:lpstr>
      <vt:lpstr>Lead Dashboard KPIs</vt:lpstr>
      <vt:lpstr>EXCEL </vt:lpstr>
      <vt:lpstr>EXCEL</vt:lpstr>
      <vt:lpstr>POWERBI</vt:lpstr>
      <vt:lpstr>POWERBI</vt:lpstr>
      <vt:lpstr>TABLEAU</vt:lpstr>
      <vt:lpstr>TABLEAU</vt:lpstr>
      <vt:lpstr>SQL</vt:lpstr>
      <vt:lpstr>SQL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anujapawar1950@outlook.com</dc:creator>
  <cp:keywords/>
  <dc:description/>
  <cp:lastModifiedBy>Abhishek Prasad</cp:lastModifiedBy>
  <cp:revision>6</cp:revision>
  <dcterms:created xsi:type="dcterms:W3CDTF">2025-02-11T11:00:26Z</dcterms:created>
  <dcterms:modified xsi:type="dcterms:W3CDTF">2025-02-14T11:04:43Z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